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935" r:id="rId4"/>
  </p:sldMasterIdLst>
  <p:notesMasterIdLst>
    <p:notesMasterId r:id="rId8"/>
  </p:notesMasterIdLst>
  <p:sldIdLst>
    <p:sldId id="256" r:id="rId5"/>
    <p:sldId id="268" r:id="rId6"/>
    <p:sldId id="267" r:id="rId7"/>
  </p:sldIdLst>
  <p:sldSz cx="9144000" cy="6858000" type="screen4x3"/>
  <p:notesSz cx="7010400" cy="9296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7420" autoAdjust="0"/>
  </p:normalViewPr>
  <p:slideViewPr>
    <p:cSldViewPr showGuides="1">
      <p:cViewPr varScale="1">
        <p:scale>
          <a:sx n="111" d="100"/>
          <a:sy n="111" d="100"/>
        </p:scale>
        <p:origin x="-1578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3" d="100"/>
          <a:sy n="83" d="100"/>
        </p:scale>
        <p:origin x="-2454" y="-90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tableStyles" Target="tableStyle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theme" Target="theme/theme1.xml"/><Relationship Id="rId5" Type="http://schemas.openxmlformats.org/officeDocument/2006/relationships/slide" Target="slides/slide1.xml"/><Relationship Id="rId10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5AFBC6-5CB7-4A2E-8BCA-6F673EBFD63A}" type="datetimeFigureOut">
              <a:rPr lang="en-US" smtClean="0"/>
              <a:t>10/13/2015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16425"/>
            <a:ext cx="5607050" cy="418306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79CCFE-DDEC-410F-BB9E-1C803C39F8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3606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 bwMode="auto">
          <a:xfrm>
            <a:off x="6085342" y="0"/>
            <a:ext cx="3071004" cy="6858000"/>
          </a:xfrm>
          <a:prstGeom prst="rect">
            <a:avLst/>
          </a:prstGeom>
          <a:gradFill flip="none" rotWithShape="1">
            <a:gsLst>
              <a:gs pos="0">
                <a:schemeClr val="tx2">
                  <a:shade val="30000"/>
                  <a:satMod val="115000"/>
                </a:schemeClr>
              </a:gs>
              <a:gs pos="50000">
                <a:schemeClr val="tx2">
                  <a:shade val="67500"/>
                  <a:satMod val="115000"/>
                </a:schemeClr>
              </a:gs>
              <a:gs pos="100000">
                <a:schemeClr val="tx2">
                  <a:shade val="100000"/>
                  <a:satMod val="115000"/>
                </a:schemeClr>
              </a:gs>
            </a:gsLst>
            <a:lin ang="81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27000" dist="38100" dir="10800000" algn="r" rotWithShape="0">
              <a:prstClr val="black">
                <a:alpha val="20000"/>
              </a:prstClr>
            </a:outerShdw>
          </a:effectLst>
        </p:spPr>
        <p:txBody>
          <a:bodyPr/>
          <a:lstStyle/>
          <a:p>
            <a:pPr eaLnBrk="0" hangingPunct="0">
              <a:defRPr/>
            </a:pPr>
            <a:endParaRPr lang="en-US"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534" y="65"/>
            <a:ext cx="8839114" cy="66293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2278" y="179737"/>
            <a:ext cx="4160172" cy="877163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2278" y="1761403"/>
            <a:ext cx="3255297" cy="757130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0" name="TextBox 9"/>
          <p:cNvSpPr txBox="1"/>
          <p:nvPr userDrawn="1"/>
        </p:nvSpPr>
        <p:spPr>
          <a:xfrm>
            <a:off x="202278" y="6293793"/>
            <a:ext cx="21146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0" dirty="0" smtClean="0">
                <a:solidFill>
                  <a:schemeClr val="tx2"/>
                </a:solidFill>
              </a:rPr>
              <a:t>ORNL is managed by UT-Battelle </a:t>
            </a:r>
            <a:br>
              <a:rPr lang="en-US" sz="1000" b="0" dirty="0" smtClean="0">
                <a:solidFill>
                  <a:schemeClr val="tx2"/>
                </a:solidFill>
              </a:rPr>
            </a:br>
            <a:r>
              <a:rPr lang="en-US" sz="1000" b="0" dirty="0" smtClean="0">
                <a:solidFill>
                  <a:schemeClr val="tx2"/>
                </a:solidFill>
              </a:rPr>
              <a:t>for the US Department of Energy</a:t>
            </a:r>
            <a:endParaRPr lang="en-US" sz="1000" b="0" dirty="0">
              <a:solidFill>
                <a:schemeClr val="tx2"/>
              </a:solidFill>
            </a:endParaRPr>
          </a:p>
        </p:txBody>
      </p:sp>
      <p:pic>
        <p:nvPicPr>
          <p:cNvPr id="5" name="Picture 4" descr="HFIR_SNS-white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600" y="6324600"/>
            <a:ext cx="2609193" cy="336588"/>
          </a:xfrm>
          <a:prstGeom prst="rect">
            <a:avLst/>
          </a:prstGeom>
        </p:spPr>
      </p:pic>
      <p:pic>
        <p:nvPicPr>
          <p:cNvPr id="6" name="Picture 5" descr="title page graphic-HFIR_SNS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3796" y="649494"/>
            <a:ext cx="4648200" cy="4685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3722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2910" y="177800"/>
            <a:ext cx="8636290" cy="48474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6560" y="1367185"/>
            <a:ext cx="8642640" cy="4471932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2725" indent="-222250">
              <a:buFont typeface="Arial" panose="020B0604020202020204" pitchFamily="34" charset="0"/>
              <a:buChar char="•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92206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2910" y="177800"/>
            <a:ext cx="8636290" cy="48474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9572" y="1363056"/>
            <a:ext cx="4198258" cy="4525963"/>
          </a:xfrm>
        </p:spPr>
        <p:txBody>
          <a:bodyPr/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97398" y="1363056"/>
            <a:ext cx="4198258" cy="4525963"/>
          </a:xfrm>
        </p:spPr>
        <p:txBody>
          <a:bodyPr/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06602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5948" y="1462314"/>
            <a:ext cx="4192528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5948" y="2102076"/>
            <a:ext cx="419252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 marL="1482725" indent="-222250">
              <a:buFont typeface="Arial" panose="020B0604020202020204" pitchFamily="34" charset="0"/>
              <a:buChar char="•"/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476828"/>
            <a:ext cx="4194175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16590"/>
            <a:ext cx="41941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 marL="1482725" indent="-222250"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48649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2910" y="177800"/>
            <a:ext cx="3911890" cy="11176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2"/>
          <p:cNvSpPr/>
          <p:nvPr userDrawn="1"/>
        </p:nvSpPr>
        <p:spPr bwMode="auto">
          <a:xfrm>
            <a:off x="6085342" y="0"/>
            <a:ext cx="3071004" cy="6858000"/>
          </a:xfrm>
          <a:prstGeom prst="rect">
            <a:avLst/>
          </a:prstGeom>
          <a:solidFill>
            <a:schemeClr val="bg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27000" dist="38100" dir="10800000" algn="r" rotWithShape="0">
              <a:prstClr val="black">
                <a:alpha val="20000"/>
              </a:prstClr>
            </a:outerShdw>
          </a:effectLst>
        </p:spPr>
        <p:txBody>
          <a:bodyPr/>
          <a:lstStyle/>
          <a:p>
            <a:pPr eaLnBrk="0" hangingPunct="0">
              <a:defRPr/>
            </a:pPr>
            <a:endParaRPr lang="en-US"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52" r="1904"/>
          <a:stretch/>
        </p:blipFill>
        <p:spPr>
          <a:xfrm>
            <a:off x="6085342" y="65"/>
            <a:ext cx="3071004" cy="6629335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 userDrawn="1"/>
        </p:nvCxnSpPr>
        <p:spPr>
          <a:xfrm>
            <a:off x="6085342" y="0"/>
            <a:ext cx="0" cy="6858000"/>
          </a:xfrm>
          <a:prstGeom prst="straightConnector1">
            <a:avLst/>
          </a:prstGeom>
          <a:ln w="3810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9201" y="6338371"/>
            <a:ext cx="1329900" cy="316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1090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8677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133367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g 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177800"/>
            <a:ext cx="8229600" cy="484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 algn="ctr">
              <a:defRPr/>
            </a:lvl1pPr>
          </a:lstStyle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5" name="Date Placeholder 7"/>
          <p:cNvSpPr>
            <a:spLocks noGrp="1"/>
          </p:cNvSpPr>
          <p:nvPr>
            <p:ph type="dt" sz="half" idx="10"/>
          </p:nvPr>
        </p:nvSpPr>
        <p:spPr>
          <a:xfrm>
            <a:off x="3505200" y="6602373"/>
            <a:ext cx="2133600" cy="178813"/>
          </a:xfrm>
          <a:prstGeom prst="rect">
            <a:avLst/>
          </a:prstGeom>
        </p:spPr>
        <p:txBody>
          <a:bodyPr/>
          <a:lstStyle>
            <a:lvl1pPr algn="ctr">
              <a:lnSpc>
                <a:spcPct val="90000"/>
              </a:lnSpc>
              <a:defRPr sz="900">
                <a:solidFill>
                  <a:schemeClr val="tx1">
                    <a:tint val="75000"/>
                  </a:schemeClr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pPr>
              <a:defRPr/>
            </a:pPr>
            <a:fld id="{1E98151F-1DE3-476A-8028-5E7ADDCA83F3}" type="datetime1">
              <a:rPr lang="en-US"/>
              <a:pPr>
                <a:defRPr/>
              </a:pPr>
              <a:t>10/13/2015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11078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FIR_SNS.png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6324600"/>
            <a:ext cx="2685393" cy="34641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200" y="65"/>
            <a:ext cx="9143825" cy="6857868"/>
          </a:xfrm>
          <a:prstGeom prst="rect">
            <a:avLst/>
          </a:prstGeom>
        </p:spPr>
      </p:pic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202910" y="177800"/>
            <a:ext cx="8628678" cy="4847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 smtClean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88688" y="1445477"/>
            <a:ext cx="8642640" cy="4270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 flipH="1">
            <a:off x="22695" y="6513051"/>
            <a:ext cx="2103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1000" smtClean="0">
                <a:solidFill>
                  <a:schemeClr val="bg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pPr algn="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1000" dirty="0">
              <a:solidFill>
                <a:schemeClr val="bg1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Rectangle 256"/>
          <p:cNvSpPr txBox="1">
            <a:spLocks noChangeArrowheads="1"/>
          </p:cNvSpPr>
          <p:nvPr/>
        </p:nvSpPr>
        <p:spPr>
          <a:xfrm>
            <a:off x="216123" y="6477000"/>
            <a:ext cx="2895600" cy="182562"/>
          </a:xfrm>
          <a:prstGeom prst="rect">
            <a:avLst/>
          </a:prstGeom>
          <a:ln/>
        </p:spPr>
        <p:txBody>
          <a:bodyPr anchor="ctr"/>
          <a:lstStyle/>
          <a:p>
            <a:pPr algn="l"/>
            <a:r>
              <a:rPr lang="en-US" sz="1000" dirty="0" smtClean="0">
                <a:solidFill>
                  <a:srgbClr val="BFBFBF"/>
                </a:solidFill>
                <a:latin typeface="Arial" pitchFamily="34" charset="0"/>
                <a:cs typeface="Arial" pitchFamily="34" charset="0"/>
              </a:rPr>
              <a:t>molecular dynamics</a:t>
            </a:r>
          </a:p>
        </p:txBody>
      </p:sp>
      <p:pic>
        <p:nvPicPr>
          <p:cNvPr id="11" name="Picture 2" descr="C:\Users\jbq\Documents\work\presentations or reports\templates and how-to and acknowledgments\camm_logo.png"/>
          <p:cNvPicPr>
            <a:picLocks noChangeAspect="1" noChangeArrowheads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6172200"/>
            <a:ext cx="669140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18481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6" r:id="rId1"/>
    <p:sldLayoutId id="2147483937" r:id="rId2"/>
    <p:sldLayoutId id="2147483938" r:id="rId3"/>
    <p:sldLayoutId id="2147483939" r:id="rId4"/>
    <p:sldLayoutId id="2147483940" r:id="rId5"/>
    <p:sldLayoutId id="2147483941" r:id="rId6"/>
    <p:sldLayoutId id="2147483942" r:id="rId7"/>
    <p:sldLayoutId id="2147483943" r:id="rId8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 kern="1200">
          <a:solidFill>
            <a:schemeClr val="tx2"/>
          </a:solidFill>
          <a:latin typeface="Arial Black" pitchFamily="34" charset="0"/>
          <a:ea typeface="+mj-ea"/>
          <a:cs typeface="+mj-cs"/>
        </a:defRPr>
      </a:lvl1pPr>
      <a:lvl2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2pPr>
      <a:lvl3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3pPr>
      <a:lvl4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4pPr>
      <a:lvl5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5pPr>
      <a:lvl6pPr marL="4572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6pPr>
      <a:lvl7pPr marL="9144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7pPr>
      <a:lvl8pPr marL="13716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8pPr>
      <a:lvl9pPr marL="18288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9pPr>
    </p:titleStyle>
    <p:bodyStyle>
      <a:lvl1pPr marL="230188" indent="-230188" algn="l" rtl="0" eaLnBrk="1" fontAlgn="base" hangingPunct="1">
        <a:lnSpc>
          <a:spcPct val="90000"/>
        </a:lnSpc>
        <a:spcBef>
          <a:spcPts val="1400"/>
        </a:spcBef>
        <a:spcAft>
          <a:spcPct val="0"/>
        </a:spcAft>
        <a:buClr>
          <a:schemeClr val="tx2"/>
        </a:buClr>
        <a:buFont typeface="Arial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25475" indent="-279400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2"/>
        </a:buClr>
        <a:buFont typeface="Arial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3018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2"/>
        </a:buClr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144588" indent="-17303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2"/>
        </a:buClr>
        <a:buFont typeface="Arial" charset="0"/>
        <a:buChar char="–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482725" indent="-222250" algn="l" rtl="0" eaLnBrk="1" fontAlgn="base" hangingPunct="1">
        <a:lnSpc>
          <a:spcPct val="90000"/>
        </a:lnSpc>
        <a:spcBef>
          <a:spcPts val="600"/>
        </a:spcBef>
        <a:spcAft>
          <a:spcPct val="0"/>
        </a:spcAft>
        <a:buClr>
          <a:schemeClr val="tx2"/>
        </a:buClr>
        <a:buFont typeface="Arial" charset="0"/>
        <a:buChar char="»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573023" y="778870"/>
            <a:ext cx="3665601" cy="4062651"/>
          </a:xfrm>
        </p:spPr>
        <p:txBody>
          <a:bodyPr/>
          <a:lstStyle/>
          <a:p>
            <a:pPr algn="ctr">
              <a:lnSpc>
                <a:spcPct val="150000"/>
              </a:lnSpc>
            </a:pPr>
            <a:r>
              <a:rPr lang="en-US" sz="3600" dirty="0" smtClean="0"/>
              <a:t>Introduction to</a:t>
            </a:r>
            <a:br>
              <a:rPr lang="en-US" sz="3600" dirty="0" smtClean="0"/>
            </a:br>
            <a:r>
              <a:rPr lang="en-US" sz="3600" dirty="0" smtClean="0"/>
              <a:t>Molecular</a:t>
            </a:r>
            <a:br>
              <a:rPr lang="en-US" sz="3600" dirty="0" smtClean="0"/>
            </a:br>
            <a:r>
              <a:rPr lang="en-US" sz="3600" dirty="0" smtClean="0"/>
              <a:t>Dynamics</a:t>
            </a:r>
            <a:r>
              <a:rPr lang="en-US" sz="3200" dirty="0" smtClean="0"/>
              <a:t/>
            </a:r>
            <a:br>
              <a:rPr lang="en-US" sz="3200" dirty="0" smtClean="0"/>
            </a:br>
            <a:endParaRPr lang="en-US" sz="2800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103535" y="5200650"/>
            <a:ext cx="5592415" cy="1165983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 smtClean="0"/>
              <a:t>Jose M. </a:t>
            </a:r>
            <a:r>
              <a:rPr lang="en-US" sz="1800" dirty="0" err="1" smtClean="0"/>
              <a:t>Borreguero</a:t>
            </a:r>
            <a:endParaRPr lang="en-US" sz="1800" dirty="0" smtClean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600" b="1" i="1" dirty="0" smtClean="0"/>
              <a:t>N</a:t>
            </a:r>
            <a:r>
              <a:rPr lang="en-US" sz="1600" i="1" dirty="0" smtClean="0"/>
              <a:t>eutron </a:t>
            </a:r>
            <a:r>
              <a:rPr lang="en-US" sz="1600" b="1" i="1" dirty="0" smtClean="0"/>
              <a:t>D</a:t>
            </a:r>
            <a:r>
              <a:rPr lang="en-US" sz="1600" i="1" dirty="0" smtClean="0"/>
              <a:t>ata </a:t>
            </a:r>
            <a:r>
              <a:rPr lang="en-US" sz="1600" b="1" i="1" dirty="0" smtClean="0"/>
              <a:t>A</a:t>
            </a:r>
            <a:r>
              <a:rPr lang="en-US" sz="1600" i="1" dirty="0" smtClean="0"/>
              <a:t>nalysis and </a:t>
            </a:r>
            <a:r>
              <a:rPr lang="en-US" sz="1600" b="1" i="1" dirty="0" smtClean="0"/>
              <a:t>V</a:t>
            </a:r>
            <a:r>
              <a:rPr lang="en-US" sz="1600" i="1" dirty="0" smtClean="0"/>
              <a:t>isualization </a:t>
            </a:r>
            <a:r>
              <a:rPr lang="en-US" sz="1600" b="1" i="1" dirty="0" smtClean="0"/>
              <a:t>D</a:t>
            </a:r>
            <a:r>
              <a:rPr lang="en-US" sz="1600" i="1" dirty="0" smtClean="0"/>
              <a:t>ivision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600" b="1" i="1" dirty="0" smtClean="0"/>
              <a:t>C</a:t>
            </a:r>
            <a:r>
              <a:rPr lang="en-US" sz="1600" i="1" dirty="0" smtClean="0"/>
              <a:t>enter for </a:t>
            </a:r>
            <a:r>
              <a:rPr lang="en-US" sz="1600" b="1" i="1" dirty="0" smtClean="0"/>
              <a:t>A</a:t>
            </a:r>
            <a:r>
              <a:rPr lang="en-US" sz="1600" i="1" dirty="0" smtClean="0"/>
              <a:t>ccelerating </a:t>
            </a:r>
            <a:r>
              <a:rPr lang="en-US" sz="1600" b="1" i="1" dirty="0" smtClean="0"/>
              <a:t>M</a:t>
            </a:r>
            <a:r>
              <a:rPr lang="en-US" sz="1600" i="1" dirty="0" smtClean="0"/>
              <a:t>aterials </a:t>
            </a:r>
            <a:r>
              <a:rPr lang="en-US" sz="1600" b="1" i="1" dirty="0" smtClean="0"/>
              <a:t>M</a:t>
            </a:r>
            <a:r>
              <a:rPr lang="en-US" sz="1600" i="1" dirty="0" smtClean="0"/>
              <a:t>odelling</a:t>
            </a:r>
          </a:p>
        </p:txBody>
      </p:sp>
      <p:sp>
        <p:nvSpPr>
          <p:cNvPr id="6" name="Rectangle 5"/>
          <p:cNvSpPr/>
          <p:nvPr/>
        </p:nvSpPr>
        <p:spPr>
          <a:xfrm>
            <a:off x="113060" y="170676"/>
            <a:ext cx="2064989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000" dirty="0" smtClean="0">
                <a:solidFill>
                  <a:srgbClr val="006600"/>
                </a:solidFill>
                <a:latin typeface="Arial Black" pitchFamily="34" charset="0"/>
                <a:ea typeface="+mj-ea"/>
                <a:cs typeface="+mj-cs"/>
              </a:rPr>
              <a:t>SHUG-15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3730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2910" y="177800"/>
            <a:ext cx="8636290" cy="487954"/>
          </a:xfrm>
        </p:spPr>
        <p:txBody>
          <a:bodyPr/>
          <a:lstStyle/>
          <a:p>
            <a:r>
              <a:rPr lang="en-US" dirty="0" smtClean="0"/>
              <a:t>Minimal Requirements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34407" y="685800"/>
            <a:ext cx="6090193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tx2"/>
              </a:buClr>
              <a:buFont typeface="Wingdings" panose="05000000000000000000" pitchFamily="2" charset="2"/>
              <a:buChar char="q"/>
            </a:pPr>
            <a:r>
              <a:rPr lang="en-US" dirty="0" smtClean="0"/>
              <a:t>A starting conformation for every particle in the system:</a:t>
            </a:r>
          </a:p>
          <a:p>
            <a:pPr marL="742950" lvl="1" indent="-285750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ʘ"/>
            </a:pPr>
            <a:r>
              <a:rPr lang="en-US" dirty="0"/>
              <a:t>C</a:t>
            </a:r>
            <a:r>
              <a:rPr lang="en-US" dirty="0" smtClean="0"/>
              <a:t>oordinates</a:t>
            </a:r>
          </a:p>
          <a:p>
            <a:pPr marL="742950" lvl="1" indent="-285750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ʘ"/>
            </a:pPr>
            <a:r>
              <a:rPr lang="en-US" dirty="0"/>
              <a:t>V</a:t>
            </a:r>
            <a:r>
              <a:rPr lang="en-US" dirty="0" smtClean="0"/>
              <a:t>elocities</a:t>
            </a:r>
          </a:p>
          <a:p>
            <a:pPr marL="285750" lvl="1" indent="-285750">
              <a:lnSpc>
                <a:spcPct val="150000"/>
              </a:lnSpc>
              <a:buClr>
                <a:schemeClr val="tx2"/>
              </a:buClr>
              <a:buFont typeface="Wingdings" panose="05000000000000000000" pitchFamily="2" charset="2"/>
              <a:buChar char="q"/>
            </a:pPr>
            <a:r>
              <a:rPr lang="en-US" dirty="0"/>
              <a:t>A Hamiltonian</a:t>
            </a:r>
          </a:p>
          <a:p>
            <a:pPr marL="285750" lvl="1" indent="-285750">
              <a:lnSpc>
                <a:spcPct val="150000"/>
              </a:lnSpc>
              <a:buClr>
                <a:schemeClr val="tx2"/>
              </a:buClr>
              <a:buFont typeface="Wingdings" panose="05000000000000000000" pitchFamily="2" charset="2"/>
              <a:buChar char="q"/>
            </a:pPr>
            <a:r>
              <a:rPr lang="en-US" dirty="0" smtClean="0"/>
              <a:t>An environment for the system</a:t>
            </a:r>
          </a:p>
          <a:p>
            <a:pPr marL="742950" lvl="2" indent="-285750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ʘ"/>
            </a:pPr>
            <a:r>
              <a:rPr lang="en-US" dirty="0" smtClean="0"/>
              <a:t>Heat bath</a:t>
            </a:r>
          </a:p>
          <a:p>
            <a:pPr marL="742950" lvl="2" indent="-285750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ʘ"/>
            </a:pPr>
            <a:r>
              <a:rPr lang="en-US" dirty="0" smtClean="0"/>
              <a:t>Pressure bath</a:t>
            </a:r>
          </a:p>
          <a:p>
            <a:pPr marL="742950" lvl="2" indent="-285750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ʘ"/>
            </a:pPr>
            <a:r>
              <a:rPr lang="en-US" dirty="0" smtClean="0"/>
              <a:t>Boundary conditions</a:t>
            </a:r>
          </a:p>
          <a:p>
            <a:pPr marL="285750" lvl="2" indent="-285750">
              <a:lnSpc>
                <a:spcPct val="150000"/>
              </a:lnSpc>
              <a:buClr>
                <a:schemeClr val="tx2"/>
              </a:buClr>
              <a:buFont typeface="Wingdings" panose="05000000000000000000" pitchFamily="2" charset="2"/>
              <a:buChar char="q"/>
            </a:pPr>
            <a:r>
              <a:rPr lang="en-US" dirty="0" smtClean="0"/>
              <a:t>Define what you want to “measure”</a:t>
            </a:r>
          </a:p>
          <a:p>
            <a:pPr marL="742950" lvl="3" indent="-285750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ʘ"/>
            </a:pPr>
            <a:r>
              <a:rPr lang="en-US" dirty="0" smtClean="0"/>
              <a:t>Time-evolution of coordinates</a:t>
            </a:r>
          </a:p>
          <a:p>
            <a:pPr marL="742950" lvl="3" indent="-285750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ʘ"/>
            </a:pPr>
            <a:r>
              <a:rPr lang="en-US" dirty="0" smtClean="0"/>
              <a:t>Thermodynamic quantities (T, P, V, density)</a:t>
            </a:r>
          </a:p>
          <a:p>
            <a:pPr marL="742950" lvl="3" indent="-285750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ʘ"/>
            </a:pPr>
            <a:r>
              <a:rPr lang="en-US" dirty="0" smtClean="0"/>
              <a:t>Energy terms</a:t>
            </a:r>
          </a:p>
        </p:txBody>
      </p:sp>
      <p:pic>
        <p:nvPicPr>
          <p:cNvPr id="1026" name="Picture 2" descr="http://images.clipartpanda.com/kids-cooking-clipart-aTeKn9G6c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1295400"/>
            <a:ext cx="3023852" cy="350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66292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Force Field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28600" y="990600"/>
            <a:ext cx="184731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525114483"/>
      </p:ext>
    </p:extLst>
  </p:cSld>
  <p:clrMapOvr>
    <a:masterClrMapping/>
  </p:clrMapOvr>
</p:sld>
</file>

<file path=ppt/theme/theme1.xml><?xml version="1.0" encoding="utf-8"?>
<a:theme xmlns:a="http://schemas.openxmlformats.org/drawingml/2006/main" name="Powerpoint-Template_HFIR-SNS">
  <a:themeElements>
    <a:clrScheme name="ORNL Corporate Color Palette FINAL">
      <a:dk1>
        <a:sysClr val="windowText" lastClr="000000"/>
      </a:dk1>
      <a:lt1>
        <a:sysClr val="window" lastClr="FFFFFF"/>
      </a:lt1>
      <a:dk2>
        <a:srgbClr val="18783D"/>
      </a:dk2>
      <a:lt2>
        <a:srgbClr val="FFFFFF"/>
      </a:lt2>
      <a:accent1>
        <a:srgbClr val="2A6EBB"/>
      </a:accent1>
      <a:accent2>
        <a:srgbClr val="69BE28"/>
      </a:accent2>
      <a:accent3>
        <a:srgbClr val="E37222"/>
      </a:accent3>
      <a:accent4>
        <a:srgbClr val="3CB6CE"/>
      </a:accent4>
      <a:accent5>
        <a:srgbClr val="983222"/>
      </a:accent5>
      <a:accent6>
        <a:srgbClr val="FECB00"/>
      </a:accent6>
      <a:hlink>
        <a:srgbClr val="2A6EBB"/>
      </a:hlink>
      <a:folHlink>
        <a:srgbClr val="207C47"/>
      </a:folHlink>
    </a:clrScheme>
    <a:fontScheme name="ORNL 2013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riel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60000"/>
              </a:schemeClr>
            </a:gs>
            <a:gs pos="30000">
              <a:schemeClr val="phClr">
                <a:tint val="38000"/>
                <a:satMod val="260000"/>
              </a:schemeClr>
            </a:gs>
            <a:gs pos="75000">
              <a:schemeClr val="phClr">
                <a:tint val="55000"/>
                <a:satMod val="255000"/>
              </a:schemeClr>
            </a:gs>
            <a:gs pos="100000">
              <a:schemeClr val="phClr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gradFill rotWithShape="1">
          <a:gsLst>
            <a:gs pos="0">
              <a:schemeClr val="phClr">
                <a:shade val="63000"/>
                <a:satMod val="165000"/>
              </a:schemeClr>
            </a:gs>
            <a:gs pos="30000">
              <a:schemeClr val="phClr">
                <a:shade val="58000"/>
                <a:satMod val="165000"/>
              </a:schemeClr>
            </a:gs>
            <a:gs pos="75000">
              <a:schemeClr val="phClr">
                <a:shade val="30000"/>
                <a:satMod val="175000"/>
              </a:schemeClr>
            </a:gs>
            <a:gs pos="100000">
              <a:schemeClr val="phClr"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</a:fillStyleLst>
      <a:lnStyleLst>
        <a:ln w="12700" cap="flat" cmpd="sng" algn="ctr">
          <a:solidFill>
            <a:schemeClr val="phClr">
              <a:shade val="70000"/>
              <a:satMod val="15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bevelT w="47625" h="69850"/>
            <a:contourClr>
              <a:schemeClr val="lt1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>
          <a:solidFill>
            <a:schemeClr val="accent1"/>
          </a:solidFill>
        </a:ln>
        <a:effectLst/>
        <a:scene3d>
          <a:camera prst="orthographicFront">
            <a:rot lat="0" lon="0" rev="0"/>
          </a:camera>
          <a:lightRig rig="balanced" dir="t">
            <a:rot lat="0" lon="0" rev="0"/>
          </a:lightRig>
        </a:scene3d>
        <a:sp3d>
          <a:contourClr>
            <a:schemeClr val="lt1"/>
          </a:contourClr>
        </a:sp3d>
      </a:spPr>
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lnSpc>
            <a:spcPct val="90000"/>
          </a:lnSpc>
          <a:defRPr dirty="0" smtClean="0">
            <a:solidFill>
              <a:schemeClr val="tx1"/>
            </a:solidFill>
          </a:defRPr>
        </a:defPPr>
      </a:lstStyle>
      <a:style>
        <a:lnRef idx="0">
          <a:schemeClr val="accent1"/>
        </a:lnRef>
        <a:fillRef idx="3">
          <a:schemeClr val="accent1"/>
        </a:fillRef>
        <a:effectRef idx="3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 algn="ctr">
          <a:lnSpc>
            <a:spcPct val="90000"/>
          </a:lnSpc>
          <a:defRPr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975B17BC858B94FAA5409F11FF9B884" ma:contentTypeVersion="0" ma:contentTypeDescription="Create a new document." ma:contentTypeScope="" ma:versionID="ba30602e445ba7bd833ef2f532e4a594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c64490b4aec6201516c3a874156f37b2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F50F8B6-4A11-4B4C-906E-532188B822D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EF913069-075D-49F7-AF90-34940D148085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998F7A50-2969-4387-8ABB-A3555854BC0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Powerpoint-Template_HFIR-SNS.potx</Template>
  <TotalTime>4672</TotalTime>
  <Words>71</Words>
  <Application>Microsoft Office PowerPoint</Application>
  <PresentationFormat>On-screen Show (4:3)</PresentationFormat>
  <Paragraphs>19</Paragraphs>
  <Slides>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4" baseType="lpstr">
      <vt:lpstr>Powerpoint-Template_HFIR-SNS</vt:lpstr>
      <vt:lpstr>Introduction to Molecular Dynamics </vt:lpstr>
      <vt:lpstr>Minimal Requirements</vt:lpstr>
      <vt:lpstr>Force Field</vt:lpstr>
    </vt:vector>
  </TitlesOfParts>
  <Company>ORNL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Roy, Donna Jo</dc:creator>
  <cp:lastModifiedBy>Borreguero Calvo, Jose M.</cp:lastModifiedBy>
  <cp:revision>97</cp:revision>
  <dcterms:created xsi:type="dcterms:W3CDTF">2014-04-28T13:33:12Z</dcterms:created>
  <dcterms:modified xsi:type="dcterms:W3CDTF">2015-10-14T16:00:11Z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0x0101003975B17BC858B94FAA5409F11FF9B884</vt:lpwstr>
  </property>
</Properties>
</file>